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List_of_neighborhoods_in_Seattle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E2A6E-4F17-4EA7-8A48-602955BBC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err="1"/>
              <a:t>Stona</a:t>
            </a:r>
            <a:r>
              <a:rPr lang="en-ZA" dirty="0"/>
              <a:t> Yoga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62796-327F-4EA1-B4CA-1EBC1C984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Battle of the </a:t>
            </a:r>
            <a:r>
              <a:rPr lang="en-ZA" dirty="0" err="1"/>
              <a:t>Neighborhoods</a:t>
            </a:r>
            <a:r>
              <a:rPr lang="en-ZA" dirty="0"/>
              <a:t> in Seattle, WA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629ABA1-8515-44B8-AEF9-190D4F2E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9" b="95429" l="1111" r="97000">
                        <a14:foregroundMark x1="51889" y1="6000" x2="51889" y2="6000"/>
                        <a14:foregroundMark x1="49222" y1="1714" x2="49222" y2="1714"/>
                        <a14:foregroundMark x1="60667" y1="90286" x2="60667" y2="90286"/>
                        <a14:foregroundMark x1="63333" y1="94143" x2="63333" y2="94143"/>
                        <a14:foregroundMark x1="33667" y1="95714" x2="33667" y2="95714"/>
                        <a14:foregroundMark x1="93333" y1="37000" x2="93333" y2="37000"/>
                        <a14:foregroundMark x1="97111" y1="37000" x2="97111" y2="37000"/>
                        <a14:foregroundMark x1="5000" y1="37571" x2="5000" y2="37571"/>
                        <a14:foregroundMark x1="1111" y1="36000" x2="1111" y2="36000"/>
                        <a14:backgroundMark x1="6667" y1="35429" x2="6667" y2="35429"/>
                        <a14:backgroundMark x1="92333" y1="34571" x2="92333" y2="34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8676" y="3834062"/>
            <a:ext cx="3672639" cy="28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50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9095D-C80C-40AB-8642-8ECA7551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2B31-DC94-446B-B492-64469340A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No optimal locations exist.</a:t>
            </a:r>
          </a:p>
          <a:p>
            <a:r>
              <a:rPr lang="en-ZA" dirty="0"/>
              <a:t>Some good locations for consideration are: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ZA" dirty="0">
                <a:solidFill>
                  <a:schemeClr val="accent1"/>
                </a:solidFill>
              </a:rPr>
              <a:t>Phinney Ridge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ZA" dirty="0">
                <a:solidFill>
                  <a:schemeClr val="accent1"/>
                </a:solidFill>
              </a:rPr>
              <a:t>Montlake</a:t>
            </a:r>
          </a:p>
          <a:p>
            <a:r>
              <a:rPr lang="en-ZA" dirty="0"/>
              <a:t>Mary Jane can further investigate ‘Good’ and ‘Average’ </a:t>
            </a:r>
            <a:r>
              <a:rPr lang="en-ZA" dirty="0" err="1"/>
              <a:t>neighborhoods</a:t>
            </a:r>
            <a:r>
              <a:rPr lang="en-ZA" dirty="0"/>
              <a:t> to determine: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ZA" dirty="0">
                <a:solidFill>
                  <a:schemeClr val="accent1"/>
                </a:solidFill>
              </a:rPr>
              <a:t>Rental venue availability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ZA" dirty="0" err="1">
                <a:solidFill>
                  <a:schemeClr val="accent1"/>
                </a:solidFill>
              </a:rPr>
              <a:t>Neighborhood</a:t>
            </a:r>
            <a:r>
              <a:rPr lang="en-ZA" dirty="0">
                <a:solidFill>
                  <a:schemeClr val="accent1"/>
                </a:solidFill>
              </a:rPr>
              <a:t> population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FA81F-1D66-4041-B1CF-1AC8B7A27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29" b="41837" l="72857" r="96143">
                        <a14:foregroundMark x1="76714" y1="40612" x2="76714" y2="40612"/>
                        <a14:foregroundMark x1="94571" y1="41837" x2="94571" y2="41837"/>
                        <a14:foregroundMark x1="74143" y1="18571" x2="74143" y2="18571"/>
                        <a14:foregroundMark x1="72857" y1="18367" x2="72857" y2="18367"/>
                      </a14:backgroundRemoval>
                    </a14:imgEffect>
                  </a14:imgLayer>
                </a14:imgProps>
              </a:ext>
            </a:extLst>
          </a:blip>
          <a:srcRect l="71857" t="7826" r="1036" b="55663"/>
          <a:stretch/>
        </p:blipFill>
        <p:spPr>
          <a:xfrm>
            <a:off x="9439275" y="4005472"/>
            <a:ext cx="2752725" cy="2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8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D5DE-5CDE-4492-85F7-FA3DBCAE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6A09F-22C9-4B88-B1C5-52BDE4425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Mary Jane want to find out if it is feasible to open a </a:t>
            </a:r>
            <a:r>
              <a:rPr lang="en-ZA" dirty="0" err="1"/>
              <a:t>Stona</a:t>
            </a:r>
            <a:r>
              <a:rPr lang="en-ZA" dirty="0"/>
              <a:t> Yoga Studio in in the northern and central </a:t>
            </a:r>
            <a:r>
              <a:rPr lang="en-ZA" dirty="0" err="1"/>
              <a:t>neighborhoods</a:t>
            </a:r>
            <a:r>
              <a:rPr lang="en-ZA" dirty="0"/>
              <a:t> of Seattle, WA.</a:t>
            </a:r>
          </a:p>
          <a:p>
            <a:r>
              <a:rPr lang="en-ZA" dirty="0"/>
              <a:t>If feasible, which </a:t>
            </a:r>
            <a:r>
              <a:rPr lang="en-ZA" dirty="0" err="1"/>
              <a:t>neighborhood</a:t>
            </a:r>
            <a:r>
              <a:rPr lang="en-ZA" dirty="0"/>
              <a:t> is the best?</a:t>
            </a:r>
          </a:p>
          <a:p>
            <a:endParaRPr lang="en-ZA" dirty="0"/>
          </a:p>
        </p:txBody>
      </p:sp>
      <p:pic>
        <p:nvPicPr>
          <p:cNvPr id="5" name="Picture 4" descr="A picture containing air, flock&#10;&#10;Description automatically generated">
            <a:extLst>
              <a:ext uri="{FF2B5EF4-FFF2-40B4-BE49-F238E27FC236}">
                <a16:creationId xmlns:a16="http://schemas.microsoft.com/office/drawing/2014/main" id="{36DAEF09-99FD-4028-AC99-12E2AE06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49" b="30769" l="6181" r="37500">
                        <a14:foregroundMark x1="6181" y1="12141" x2="6181" y2="12141"/>
                        <a14:foregroundMark x1="22569" y1="30769" x2="22569" y2="30769"/>
                        <a14:backgroundMark x1="5278" y1="11677" x2="5278" y2="11677"/>
                        <a14:backgroundMark x1="9444" y1="14272" x2="9444" y2="14272"/>
                      </a14:backgroundRemoval>
                    </a14:imgEffect>
                  </a14:imgLayer>
                </a14:imgProps>
              </a:ext>
            </a:extLst>
          </a:blip>
          <a:srcRect l="2969" t="1360" r="58598" b="66394"/>
          <a:stretch/>
        </p:blipFill>
        <p:spPr>
          <a:xfrm>
            <a:off x="9112139" y="4527449"/>
            <a:ext cx="3256564" cy="2047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BC38D-9D2B-4867-ABAB-9097D0728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179" y="3591007"/>
            <a:ext cx="3517642" cy="298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0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6541-2A8A-4DBF-BCC0-02C61E42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Stona</a:t>
            </a:r>
            <a:r>
              <a:rPr lang="en-ZA" dirty="0"/>
              <a:t> Yoga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1E5D0-AF71-455B-A152-F6FE6AEA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ZA" dirty="0"/>
              <a:t>What is a </a:t>
            </a:r>
            <a:r>
              <a:rPr lang="en-ZA" dirty="0" err="1"/>
              <a:t>STONA</a:t>
            </a:r>
            <a:r>
              <a:rPr lang="en-ZA" dirty="0"/>
              <a:t> YOGA STUDIO?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ZA" dirty="0">
                <a:solidFill>
                  <a:schemeClr val="accent1"/>
                </a:solidFill>
              </a:rPr>
              <a:t>A </a:t>
            </a:r>
            <a:r>
              <a:rPr lang="en-ZA" dirty="0" err="1">
                <a:solidFill>
                  <a:schemeClr val="accent1"/>
                </a:solidFill>
              </a:rPr>
              <a:t>Stona</a:t>
            </a:r>
            <a:r>
              <a:rPr lang="en-ZA" dirty="0">
                <a:solidFill>
                  <a:schemeClr val="accent1"/>
                </a:solidFill>
              </a:rPr>
              <a:t> Yoga studio is similar to a regular yoga studio with the difference being that before class in a </a:t>
            </a:r>
            <a:r>
              <a:rPr lang="en-ZA" dirty="0" err="1">
                <a:solidFill>
                  <a:schemeClr val="accent1"/>
                </a:solidFill>
              </a:rPr>
              <a:t>Stona</a:t>
            </a:r>
            <a:r>
              <a:rPr lang="en-ZA" dirty="0">
                <a:solidFill>
                  <a:schemeClr val="accent1"/>
                </a:solidFill>
              </a:rPr>
              <a:t> Yoga studio, the teacher and students smoke and share a joint.</a:t>
            </a:r>
          </a:p>
          <a:p>
            <a:r>
              <a:rPr lang="en-ZA" dirty="0"/>
              <a:t>What are the benefits of combining cannabis with yoga?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ZA" dirty="0">
                <a:solidFill>
                  <a:schemeClr val="accent1"/>
                </a:solidFill>
              </a:rPr>
              <a:t>increased lung capacity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ZA" dirty="0">
                <a:solidFill>
                  <a:schemeClr val="accent1"/>
                </a:solidFill>
              </a:rPr>
              <a:t>regulation and prevention of diabetes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ZA" dirty="0">
                <a:solidFill>
                  <a:schemeClr val="accent1"/>
                </a:solidFill>
              </a:rPr>
              <a:t>helps with weight loss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ZA" dirty="0">
                <a:solidFill>
                  <a:schemeClr val="accent1"/>
                </a:solidFill>
              </a:rPr>
              <a:t>relieves depression and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ZA" dirty="0">
                <a:solidFill>
                  <a:schemeClr val="accent1"/>
                </a:solidFill>
              </a:rPr>
              <a:t>aids in inflammatory conditions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ZA" dirty="0">
                <a:solidFill>
                  <a:schemeClr val="accent1"/>
                </a:solidFill>
              </a:rPr>
              <a:t>increased mind-body-breath connection</a:t>
            </a:r>
          </a:p>
        </p:txBody>
      </p:sp>
      <p:pic>
        <p:nvPicPr>
          <p:cNvPr id="6" name="Picture 5" descr="A picture containing air, flock&#10;&#10;Description automatically generated">
            <a:extLst>
              <a:ext uri="{FF2B5EF4-FFF2-40B4-BE49-F238E27FC236}">
                <a16:creationId xmlns:a16="http://schemas.microsoft.com/office/drawing/2014/main" id="{7CABE18B-B57E-473D-A3DC-7DED63EB48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528" b="93750" l="77777" r="90181"/>
                    </a14:imgEffect>
                  </a14:imgLayer>
                </a14:imgProps>
              </a:ext>
            </a:extLst>
          </a:blip>
          <a:srcRect l="76226" t="68750" r="8268" b="3472"/>
          <a:stretch/>
        </p:blipFill>
        <p:spPr>
          <a:xfrm>
            <a:off x="10287000" y="4314826"/>
            <a:ext cx="181660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CF10-8A9C-41E6-A9CE-F870D5C2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D3EA-3313-4D03-A4D7-D793AD24D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A list of </a:t>
            </a:r>
            <a:r>
              <a:rPr lang="en-ZA" dirty="0" err="1"/>
              <a:t>neighborhoods</a:t>
            </a:r>
            <a:r>
              <a:rPr lang="en-ZA" dirty="0"/>
              <a:t> in north and central Seattle is available on the internet at: </a:t>
            </a:r>
          </a:p>
          <a:p>
            <a:pPr marL="457200" lvl="1" indent="0">
              <a:buNone/>
            </a:pPr>
            <a:r>
              <a:rPr lang="en-ZA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https://en.wikipedia.org/wiki/List_of_neighborhoods_in_Seattle</a:t>
            </a:r>
            <a:endParaRPr lang="en-ZA" dirty="0">
              <a:solidFill>
                <a:schemeClr val="accent1"/>
              </a:solidFill>
            </a:endParaRPr>
          </a:p>
          <a:p>
            <a:r>
              <a:rPr lang="en-ZA" dirty="0"/>
              <a:t>The Python library </a:t>
            </a:r>
            <a:r>
              <a:rPr lang="en-ZA" dirty="0" err="1"/>
              <a:t>Geopy</a:t>
            </a:r>
            <a:r>
              <a:rPr lang="en-ZA" dirty="0"/>
              <a:t> was used to get coordinates for the </a:t>
            </a:r>
            <a:r>
              <a:rPr lang="en-ZA" dirty="0" err="1"/>
              <a:t>neighborhoods</a:t>
            </a:r>
            <a:r>
              <a:rPr lang="en-ZA" dirty="0"/>
              <a:t>.</a:t>
            </a:r>
          </a:p>
          <a:p>
            <a:pPr marL="457200" lvl="1" indent="0">
              <a:buNone/>
            </a:pPr>
            <a:r>
              <a:rPr lang="en-ZA" dirty="0">
                <a:solidFill>
                  <a:schemeClr val="accent1"/>
                </a:solidFill>
              </a:rPr>
              <a:t>“</a:t>
            </a:r>
            <a:r>
              <a:rPr lang="en-ZA" dirty="0" err="1">
                <a:solidFill>
                  <a:schemeClr val="accent1"/>
                </a:solidFill>
              </a:rPr>
              <a:t>Geopy</a:t>
            </a:r>
            <a:r>
              <a:rPr lang="en-ZA" dirty="0">
                <a:solidFill>
                  <a:schemeClr val="accent1"/>
                </a:solidFill>
              </a:rPr>
              <a:t> makes it easy for Python developers to locate the coordinates of addresses, cities, countries, and landmarks across the globe using third-party geocoders and other data sources.”</a:t>
            </a:r>
          </a:p>
          <a:p>
            <a:r>
              <a:rPr lang="en-ZA" dirty="0"/>
              <a:t>Foursquare was used to get location data for analysis.</a:t>
            </a:r>
          </a:p>
          <a:p>
            <a:pPr marL="457200" lvl="1" indent="0">
              <a:buNone/>
            </a:pPr>
            <a:r>
              <a:rPr lang="en-ZA" dirty="0">
                <a:solidFill>
                  <a:schemeClr val="accent1"/>
                </a:solidFill>
              </a:rPr>
              <a:t>Foursquare is an “independent location data platform for understanding how people move through the real world” </a:t>
            </a:r>
          </a:p>
        </p:txBody>
      </p:sp>
      <p:pic>
        <p:nvPicPr>
          <p:cNvPr id="5" name="Picture 4" descr="A picture containing air, flock&#10;&#10;Description automatically generated">
            <a:extLst>
              <a:ext uri="{FF2B5EF4-FFF2-40B4-BE49-F238E27FC236}">
                <a16:creationId xmlns:a16="http://schemas.microsoft.com/office/drawing/2014/main" id="{26F82E11-A416-4FB5-9A8F-4C13A732F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470" b="93142" l="41250" r="61250">
                        <a14:foregroundMark x1="42222" y1="91010" x2="42222" y2="91010"/>
                        <a14:foregroundMark x1="41250" y1="91566" x2="41250" y2="91566"/>
                        <a14:foregroundMark x1="54444" y1="67470" x2="54444" y2="67470"/>
                      </a14:backgroundRemoval>
                    </a14:imgEffect>
                  </a14:imgLayer>
                </a14:imgProps>
              </a:ext>
            </a:extLst>
          </a:blip>
          <a:srcRect l="40633" t="64583" r="36367" b="3472"/>
          <a:stretch/>
        </p:blipFill>
        <p:spPr>
          <a:xfrm>
            <a:off x="10039350" y="4618672"/>
            <a:ext cx="2105025" cy="219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7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3671-B63D-4B52-A628-80E1490B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Neighborhood</a:t>
            </a:r>
            <a:r>
              <a:rPr lang="en-ZA" dirty="0"/>
              <a:t>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23CDB-BBAD-4444-B167-ECCC3AB5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642" y="1853754"/>
            <a:ext cx="6626212" cy="3450613"/>
          </a:xfrm>
        </p:spPr>
        <p:txBody>
          <a:bodyPr/>
          <a:lstStyle/>
          <a:p>
            <a:r>
              <a:rPr lang="en-ZA" dirty="0"/>
              <a:t>The </a:t>
            </a:r>
            <a:r>
              <a:rPr lang="en-ZA" dirty="0" err="1"/>
              <a:t>neighborhoods</a:t>
            </a:r>
            <a:r>
              <a:rPr lang="en-ZA" dirty="0"/>
              <a:t> in north and central Seattle were divided into 25 clusters to gather location data for.</a:t>
            </a:r>
          </a:p>
          <a:p>
            <a:endParaRPr lang="en-ZA" dirty="0"/>
          </a:p>
          <a:p>
            <a:r>
              <a:rPr lang="en-ZA" dirty="0"/>
              <a:t>These clusters were analysed to get location data on primary and secondary rival and supportive businesses:</a:t>
            </a:r>
          </a:p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0BB9E-7A08-4802-9D83-EE21F0EC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1" y="1505955"/>
            <a:ext cx="4154841" cy="5004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9553C-3145-4B3E-B9A0-FDB21CEA1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684" y="4325396"/>
            <a:ext cx="5954127" cy="1326770"/>
          </a:xfrm>
          <a:prstGeom prst="rect">
            <a:avLst/>
          </a:prstGeom>
        </p:spPr>
      </p:pic>
      <p:pic>
        <p:nvPicPr>
          <p:cNvPr id="7" name="Picture 6" descr="A picture containing air, flock&#10;&#10;Description automatically generated">
            <a:extLst>
              <a:ext uri="{FF2B5EF4-FFF2-40B4-BE49-F238E27FC236}">
                <a16:creationId xmlns:a16="http://schemas.microsoft.com/office/drawing/2014/main" id="{0A33C364-0377-40A5-8B13-0D63585E93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27" b="22521" l="70417" r="94375">
                        <a14:foregroundMark x1="70417" y1="9731" x2="70417" y2="9731"/>
                        <a14:foregroundMark x1="80486" y1="22521" x2="80486" y2="22521"/>
                        <a14:foregroundMark x1="93472" y1="10287" x2="93472" y2="10287"/>
                        <a14:foregroundMark x1="94444" y1="9546" x2="94444" y2="9546"/>
                        <a14:foregroundMark x1="81736" y1="4727" x2="81736" y2="4727"/>
                      </a14:backgroundRemoval>
                    </a14:imgEffect>
                  </a14:imgLayer>
                </a14:imgProps>
              </a:ext>
            </a:extLst>
          </a:blip>
          <a:srcRect l="68218" t="2916" r="4313" b="75833"/>
          <a:stretch/>
        </p:blipFill>
        <p:spPr>
          <a:xfrm>
            <a:off x="9677885" y="5052876"/>
            <a:ext cx="251411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5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2632-83A9-4B9E-A312-4A4DAEC7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Rival businesses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8174-397E-4714-9357-68739181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ZA" dirty="0"/>
              <a:t>These are businesses that are in direct or indirect competition with Mary Jane’s </a:t>
            </a:r>
            <a:r>
              <a:rPr lang="en-ZA" dirty="0" err="1"/>
              <a:t>Stona</a:t>
            </a:r>
            <a:r>
              <a:rPr lang="en-ZA" dirty="0"/>
              <a:t> Yoga studio.</a:t>
            </a:r>
          </a:p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E1BD3-AF97-4CA0-9F12-31B1F8C9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858" y="2912553"/>
            <a:ext cx="3206254" cy="381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FF7A02-9EA4-456D-B517-435C5AB58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90" y="2912552"/>
            <a:ext cx="3174466" cy="381725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A6164FE-3D85-46D6-ADD9-54BE7F530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44" b="48188" l="84500" r="93667">
                        <a14:foregroundMark x1="88333" y1="45629" x2="88333" y2="45629"/>
                        <a14:foregroundMark x1="88500" y1="48188" x2="88500" y2="48188"/>
                        <a14:foregroundMark x1="88167" y1="5544" x2="88167" y2="5544"/>
                        <a14:backgroundMark x1="88167" y1="45842" x2="88167" y2="45842"/>
                      </a14:backgroundRemoval>
                    </a14:imgEffect>
                  </a14:imgLayer>
                </a14:imgProps>
              </a:ext>
            </a:extLst>
          </a:blip>
          <a:srcRect l="83500" t="2025" r="5000" b="50000"/>
          <a:stretch/>
        </p:blipFill>
        <p:spPr>
          <a:xfrm>
            <a:off x="10826146" y="3714749"/>
            <a:ext cx="885534" cy="288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7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A3CD-F22E-495D-A018-AEDEA2B0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Supporting businesses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838EA-BF82-4DE8-B602-30DCFE355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These are businesses that a likely to attract people with similar interests to the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3B383-28DE-46FE-9933-88105044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2747699"/>
            <a:ext cx="3395663" cy="3862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B5FB2-A820-4CC5-8EF5-8EE671578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7" y="2747699"/>
            <a:ext cx="3299541" cy="383857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991A0FC-4EEB-4BA6-8FBE-59C372701F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000" b="95000" l="67400" r="79933"/>
                    </a14:imgEffect>
                  </a14:imgLayer>
                </a14:imgProps>
              </a:ext>
            </a:extLst>
          </a:blip>
          <a:srcRect l="65833" t="50000" r="18500"/>
          <a:stretch/>
        </p:blipFill>
        <p:spPr>
          <a:xfrm>
            <a:off x="10910020" y="4168882"/>
            <a:ext cx="1040185" cy="25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6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CDAB-B332-47BB-BBF9-FC7C0D1E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Seattle Location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8669-E424-4F93-A6B3-E295D754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314" y="2015732"/>
            <a:ext cx="5680540" cy="3965968"/>
          </a:xfrm>
        </p:spPr>
        <p:txBody>
          <a:bodyPr>
            <a:normAutofit/>
          </a:bodyPr>
          <a:lstStyle/>
          <a:p>
            <a:r>
              <a:rPr lang="en-ZA" dirty="0"/>
              <a:t>Results of location data were categorised into: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r>
              <a:rPr lang="en-ZA" dirty="0"/>
              <a:t>No optimal </a:t>
            </a:r>
            <a:r>
              <a:rPr lang="en-ZA" dirty="0" err="1"/>
              <a:t>neighborhoods</a:t>
            </a:r>
            <a:r>
              <a:rPr lang="en-ZA" dirty="0"/>
              <a:t> for Mary Jane’s studio.</a:t>
            </a:r>
          </a:p>
          <a:p>
            <a:r>
              <a:rPr lang="en-ZA" dirty="0"/>
              <a:t>‘Good’ and ‘Average’ </a:t>
            </a:r>
            <a:r>
              <a:rPr lang="en-ZA" dirty="0" err="1"/>
              <a:t>Neighborhoods</a:t>
            </a:r>
            <a:r>
              <a:rPr lang="en-ZA" dirty="0"/>
              <a:t> for consideration exist.</a:t>
            </a:r>
          </a:p>
          <a:p>
            <a:pPr lvl="1"/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5AA0F-B41B-464E-8276-506E6B66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1391655"/>
            <a:ext cx="4640888" cy="5271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42CA1-5348-4E77-8FCB-DC2B1EA3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2750422"/>
            <a:ext cx="7148513" cy="135715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B3F9B3-97D5-48D1-BE02-BE16C202E7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490" b="51386" l="3333" r="30833">
                        <a14:foregroundMark x1="30833" y1="49254" x2="30833" y2="49254"/>
                      </a14:backgroundRemoval>
                    </a14:imgEffect>
                  </a14:imgLayer>
                </a14:imgProps>
              </a:ext>
            </a:extLst>
          </a:blip>
          <a:srcRect t="27881" r="66167" b="45949"/>
          <a:stretch/>
        </p:blipFill>
        <p:spPr>
          <a:xfrm>
            <a:off x="9798003" y="5143500"/>
            <a:ext cx="2513702" cy="151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3C25-4461-49D5-81DE-BC6985A3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Good </a:t>
            </a:r>
            <a:r>
              <a:rPr lang="en-ZA" dirty="0" err="1"/>
              <a:t>neighborhoods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9978D-9680-4C13-ABF2-3C7BCC1D3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Further analysed to determine types of venues in the areas: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CBB35-0157-4314-8CC0-C97D2A8A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2534191"/>
            <a:ext cx="8677275" cy="35192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70F201-A9B4-4DE2-978E-B13A803546F1}"/>
              </a:ext>
            </a:extLst>
          </p:cNvPr>
          <p:cNvSpPr/>
          <p:nvPr/>
        </p:nvSpPr>
        <p:spPr>
          <a:xfrm>
            <a:off x="1862135" y="5417013"/>
            <a:ext cx="8467725" cy="342900"/>
          </a:xfrm>
          <a:prstGeom prst="rect">
            <a:avLst/>
          </a:prstGeom>
          <a:solidFill>
            <a:srgbClr val="B71E42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A8656-E4EC-429A-ACFC-05E90F313089}"/>
              </a:ext>
            </a:extLst>
          </p:cNvPr>
          <p:cNvSpPr/>
          <p:nvPr/>
        </p:nvSpPr>
        <p:spPr>
          <a:xfrm>
            <a:off x="1862136" y="4728822"/>
            <a:ext cx="8467725" cy="342900"/>
          </a:xfrm>
          <a:prstGeom prst="rect">
            <a:avLst/>
          </a:prstGeom>
          <a:solidFill>
            <a:srgbClr val="B71E42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1CF005-83FA-4A52-9626-3A20DA463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510" b="42245" l="44286" r="70000">
                        <a14:foregroundMark x1="45714" y1="41633" x2="45714" y2="41633"/>
                        <a14:foregroundMark x1="44286" y1="42245" x2="44286" y2="42245"/>
                        <a14:foregroundMark x1="70000" y1="38571" x2="70000" y2="38571"/>
                      </a14:backgroundRemoval>
                    </a14:imgEffect>
                  </a14:imgLayer>
                </a14:imgProps>
              </a:ext>
            </a:extLst>
          </a:blip>
          <a:srcRect l="42607" t="12543" r="27393" b="54745"/>
          <a:stretch/>
        </p:blipFill>
        <p:spPr>
          <a:xfrm>
            <a:off x="9835653" y="4906908"/>
            <a:ext cx="2235137" cy="170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230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55</TotalTime>
  <Words>389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Wingdings</vt:lpstr>
      <vt:lpstr>Gallery</vt:lpstr>
      <vt:lpstr>Stona Yoga</vt:lpstr>
      <vt:lpstr>Problem statement</vt:lpstr>
      <vt:lpstr>Stona Yoga Studio</vt:lpstr>
      <vt:lpstr>Data Sources</vt:lpstr>
      <vt:lpstr>Neighborhood clusters</vt:lpstr>
      <vt:lpstr>Rival businesses</vt:lpstr>
      <vt:lpstr>Supporting businesses</vt:lpstr>
      <vt:lpstr>Seattle Location data</vt:lpstr>
      <vt:lpstr>Good neighborhoods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Stona Yoga</dc:title>
  <dc:creator>Anel Button</dc:creator>
  <cp:lastModifiedBy>Anel Button</cp:lastModifiedBy>
  <cp:revision>7</cp:revision>
  <dcterms:created xsi:type="dcterms:W3CDTF">2020-07-14T07:15:31Z</dcterms:created>
  <dcterms:modified xsi:type="dcterms:W3CDTF">2020-07-14T08:10:40Z</dcterms:modified>
</cp:coreProperties>
</file>